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41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680210"/>
            <a:ext cx="4869180" cy="4869180"/>
          </a:xfrm>
          <a:prstGeom prst="rect">
            <a:avLst/>
          </a:prstGeom>
        </p:spPr>
      </p:pic>
      <p:sp>
        <p:nvSpPr>
          <p:cNvPr id="6" name="Text 1"/>
          <p:cNvSpPr/>
          <p:nvPr/>
        </p:nvSpPr>
        <p:spPr>
          <a:xfrm>
            <a:off x="864037" y="1782723"/>
            <a:ext cx="7415927" cy="2004060"/>
          </a:xfrm>
          <a:prstGeom prst="rect">
            <a:avLst/>
          </a:prstGeom>
          <a:noFill/>
          <a:ln/>
        </p:spPr>
        <p:txBody>
          <a:bodyPr wrap="square" rtlCol="0" anchor="t"/>
          <a:lstStyle/>
          <a:p>
            <a:pPr marL="0" indent="0">
              <a:lnSpc>
                <a:spcPts val="7890"/>
              </a:lnSpc>
              <a:buNone/>
            </a:pPr>
            <a:r>
              <a:rPr lang="en-US" sz="6312" b="1" dirty="0">
                <a:solidFill>
                  <a:srgbClr val="FFFFFF"/>
                </a:solidFill>
                <a:latin typeface="Nunito" pitchFamily="34" charset="0"/>
                <a:ea typeface="Nunito" pitchFamily="34" charset="-122"/>
                <a:cs typeface="Nunito" pitchFamily="34" charset="-120"/>
              </a:rPr>
              <a:t>Introduction to Computers</a:t>
            </a:r>
            <a:endParaRPr lang="en-US" sz="6312" dirty="0"/>
          </a:p>
        </p:txBody>
      </p:sp>
      <p:sp>
        <p:nvSpPr>
          <p:cNvPr id="7" name="Text 2"/>
          <p:cNvSpPr/>
          <p:nvPr/>
        </p:nvSpPr>
        <p:spPr>
          <a:xfrm>
            <a:off x="864037" y="4157067"/>
            <a:ext cx="7415927"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 Computers are ubiquitous in our digital world, enabling a wide range of tasks from communication to entertainment. This presentation will provide an overview of the fundamental components, software, and networking that power these versatile devices.</a:t>
            </a:r>
            <a:endParaRPr lang="en-US" sz="1944" dirty="0"/>
          </a:p>
        </p:txBody>
      </p:sp>
      <p:sp>
        <p:nvSpPr>
          <p:cNvPr id="8" name="Shape 3"/>
          <p:cNvSpPr/>
          <p:nvPr/>
        </p:nvSpPr>
        <p:spPr>
          <a:xfrm>
            <a:off x="864037" y="6033373"/>
            <a:ext cx="394930" cy="394930"/>
          </a:xfrm>
          <a:prstGeom prst="roundRect">
            <a:avLst>
              <a:gd name="adj" fmla="val 23151155"/>
            </a:avLst>
          </a:prstGeom>
          <a:solidFill>
            <a:srgbClr val="E9E061"/>
          </a:solidFill>
          <a:ln w="7620">
            <a:solidFill>
              <a:srgbClr val="FFFFFF"/>
            </a:solidFill>
            <a:prstDash val="solid"/>
          </a:ln>
        </p:spPr>
      </p:sp>
      <p:sp>
        <p:nvSpPr>
          <p:cNvPr id="9" name="Text 4"/>
          <p:cNvSpPr/>
          <p:nvPr/>
        </p:nvSpPr>
        <p:spPr>
          <a:xfrm>
            <a:off x="997625" y="6182082"/>
            <a:ext cx="127635" cy="97512"/>
          </a:xfrm>
          <a:prstGeom prst="rect">
            <a:avLst/>
          </a:prstGeom>
          <a:noFill/>
          <a:ln/>
        </p:spPr>
        <p:txBody>
          <a:bodyPr wrap="none" rtlCol="0" anchor="t"/>
          <a:lstStyle/>
          <a:p>
            <a:pPr marL="0" indent="0" algn="ctr">
              <a:lnSpc>
                <a:spcPts val="768"/>
              </a:lnSpc>
              <a:buNone/>
            </a:pPr>
            <a:r>
              <a:rPr lang="en-US" sz="768" dirty="0">
                <a:solidFill>
                  <a:srgbClr val="3C3838"/>
                </a:solidFill>
                <a:latin typeface="PT Sans" pitchFamily="34" charset="0"/>
                <a:ea typeface="PT Sans" pitchFamily="34" charset="-122"/>
                <a:cs typeface="PT Sans" pitchFamily="34" charset="-120"/>
              </a:rPr>
              <a:t>LM</a:t>
            </a:r>
            <a:endParaRPr lang="en-US" sz="768" dirty="0"/>
          </a:p>
        </p:txBody>
      </p:sp>
      <p:sp>
        <p:nvSpPr>
          <p:cNvPr id="10" name="Text 5"/>
          <p:cNvSpPr/>
          <p:nvPr/>
        </p:nvSpPr>
        <p:spPr>
          <a:xfrm>
            <a:off x="1382316" y="6014918"/>
            <a:ext cx="2400419"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968693" y="2039541"/>
            <a:ext cx="6137196"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Hardware Components</a:t>
            </a:r>
            <a:endParaRPr lang="en-US" sz="4574" dirty="0"/>
          </a:p>
        </p:txBody>
      </p:sp>
      <p:sp>
        <p:nvSpPr>
          <p:cNvPr id="5" name="Text 2"/>
          <p:cNvSpPr/>
          <p:nvPr/>
        </p:nvSpPr>
        <p:spPr>
          <a:xfrm>
            <a:off x="968693" y="3382685"/>
            <a:ext cx="2904530" cy="363141"/>
          </a:xfrm>
          <a:prstGeom prst="rect">
            <a:avLst/>
          </a:prstGeom>
          <a:noFill/>
          <a:ln/>
        </p:spPr>
        <p:txBody>
          <a:bodyPr wrap="none" rtlCol="0" anchor="t"/>
          <a:lstStyle/>
          <a:p>
            <a:pPr marL="0" indent="0">
              <a:lnSpc>
                <a:spcPts val="2859"/>
              </a:lnSpc>
              <a:buNone/>
            </a:pPr>
            <a:r>
              <a:rPr lang="en-US" sz="2287" b="1" i="1" dirty="0">
                <a:solidFill>
                  <a:srgbClr val="FFFFFF"/>
                </a:solidFill>
                <a:latin typeface="Nunito" pitchFamily="34" charset="0"/>
              </a:rPr>
              <a:t>HARDWARE</a:t>
            </a:r>
            <a:endParaRPr lang="en-US" sz="2287" i="1" dirty="0"/>
          </a:p>
        </p:txBody>
      </p:sp>
      <p:sp>
        <p:nvSpPr>
          <p:cNvPr id="6" name="Text 3"/>
          <p:cNvSpPr/>
          <p:nvPr/>
        </p:nvSpPr>
        <p:spPr>
          <a:xfrm>
            <a:off x="968693" y="3992642"/>
            <a:ext cx="3828931"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The central processing unit (CPU) is the "brain" of the computer, executing instructions and performing calculations.</a:t>
            </a:r>
            <a:endParaRPr lang="en-US" sz="1944" dirty="0"/>
          </a:p>
        </p:txBody>
      </p:sp>
      <p:sp>
        <p:nvSpPr>
          <p:cNvPr id="7" name="Text 4"/>
          <p:cNvSpPr/>
          <p:nvPr/>
        </p:nvSpPr>
        <p:spPr>
          <a:xfrm>
            <a:off x="5407462" y="3382685"/>
            <a:ext cx="2904530" cy="363141"/>
          </a:xfrm>
          <a:prstGeom prst="rect">
            <a:avLst/>
          </a:prstGeom>
          <a:noFill/>
          <a:ln/>
        </p:spPr>
        <p:txBody>
          <a:bodyPr wrap="none" rtlCol="0" anchor="t"/>
          <a:lstStyle/>
          <a:p>
            <a:pPr>
              <a:lnSpc>
                <a:spcPts val="2859"/>
              </a:lnSpc>
            </a:pPr>
            <a:r>
              <a:rPr lang="en-US" sz="2287" b="1" dirty="0">
                <a:solidFill>
                  <a:srgbClr val="FFFFFF"/>
                </a:solidFill>
                <a:latin typeface="Nunito" pitchFamily="34" charset="0"/>
                <a:ea typeface="Nunito" pitchFamily="34" charset="-122"/>
                <a:cs typeface="Nunito" pitchFamily="34" charset="-120"/>
              </a:rPr>
              <a:t>Memory</a:t>
            </a:r>
            <a:endParaRPr lang="en-US" sz="2287" dirty="0"/>
          </a:p>
          <a:p>
            <a:pPr marL="0" indent="0">
              <a:lnSpc>
                <a:spcPts val="2859"/>
              </a:lnSpc>
              <a:buNone/>
            </a:pPr>
            <a:endParaRPr lang="en-US" sz="2287" b="1" i="1" dirty="0"/>
          </a:p>
        </p:txBody>
      </p:sp>
      <p:sp>
        <p:nvSpPr>
          <p:cNvPr id="8" name="Text 5"/>
          <p:cNvSpPr/>
          <p:nvPr/>
        </p:nvSpPr>
        <p:spPr>
          <a:xfrm>
            <a:off x="5407462" y="3992642"/>
            <a:ext cx="3828931" cy="1975247"/>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RAM (random access memory) temporarily stores data and programs for quick access, while storage like hard drives or SSDs provide long-term data retention.</a:t>
            </a:r>
            <a:endParaRPr lang="en-US" sz="1944" dirty="0"/>
          </a:p>
        </p:txBody>
      </p:sp>
      <p:sp>
        <p:nvSpPr>
          <p:cNvPr id="9" name="Text 6"/>
          <p:cNvSpPr/>
          <p:nvPr/>
        </p:nvSpPr>
        <p:spPr>
          <a:xfrm>
            <a:off x="9846231" y="3382685"/>
            <a:ext cx="2904530" cy="363141"/>
          </a:xfrm>
          <a:prstGeom prst="rect">
            <a:avLst/>
          </a:prstGeom>
          <a:noFill/>
          <a:ln/>
        </p:spPr>
        <p:txBody>
          <a:bodyPr wrap="none" rtlCol="0" anchor="t"/>
          <a:lstStyle/>
          <a:p>
            <a:pPr marL="0" indent="0">
              <a:lnSpc>
                <a:spcPts val="2859"/>
              </a:lnSpc>
              <a:buNone/>
            </a:pPr>
            <a:r>
              <a:rPr lang="en-US" sz="2287" b="1" i="1" dirty="0">
                <a:solidFill>
                  <a:srgbClr val="FFFFFF"/>
                </a:solidFill>
                <a:latin typeface="Nunito" pitchFamily="34" charset="0"/>
              </a:rPr>
              <a:t>INPUT/OUTPUT</a:t>
            </a:r>
            <a:endParaRPr lang="en-US" sz="2287" i="1" dirty="0"/>
          </a:p>
        </p:txBody>
      </p:sp>
      <p:sp>
        <p:nvSpPr>
          <p:cNvPr id="10" name="Text 7"/>
          <p:cNvSpPr/>
          <p:nvPr/>
        </p:nvSpPr>
        <p:spPr>
          <a:xfrm>
            <a:off x="9846231" y="3992642"/>
            <a:ext cx="3828931" cy="1975247"/>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Devices like keyboards, mice, and displays allow users to interact with the computer, while ports and connectors enable external devices to be attached.</a:t>
            </a:r>
            <a:endParaRPr lang="en-US" sz="1944"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5823" y="2741533"/>
            <a:ext cx="4882634" cy="2746534"/>
          </a:xfrm>
          <a:prstGeom prst="rect">
            <a:avLst/>
          </a:prstGeom>
        </p:spPr>
      </p:pic>
      <p:sp>
        <p:nvSpPr>
          <p:cNvPr id="6" name="Text 1"/>
          <p:cNvSpPr/>
          <p:nvPr/>
        </p:nvSpPr>
        <p:spPr>
          <a:xfrm>
            <a:off x="845225" y="664964"/>
            <a:ext cx="7453551" cy="1420654"/>
          </a:xfrm>
          <a:prstGeom prst="rect">
            <a:avLst/>
          </a:prstGeom>
          <a:noFill/>
          <a:ln/>
        </p:spPr>
        <p:txBody>
          <a:bodyPr wrap="square" rtlCol="0" anchor="t"/>
          <a:lstStyle/>
          <a:p>
            <a:pPr marL="0" indent="0">
              <a:lnSpc>
                <a:spcPts val="5593"/>
              </a:lnSpc>
              <a:buNone/>
            </a:pPr>
            <a:r>
              <a:rPr lang="en-US" sz="4475" b="1" dirty="0">
                <a:solidFill>
                  <a:srgbClr val="FFFFFF"/>
                </a:solidFill>
                <a:latin typeface="Nunito" pitchFamily="34" charset="0"/>
                <a:ea typeface="Nunito" pitchFamily="34" charset="-122"/>
                <a:cs typeface="Nunito" pitchFamily="34" charset="-120"/>
              </a:rPr>
              <a:t>Software and Operating Systems</a:t>
            </a:r>
            <a:endParaRPr lang="en-US" sz="4475" dirty="0"/>
          </a:p>
        </p:txBody>
      </p:sp>
      <p:sp>
        <p:nvSpPr>
          <p:cNvPr id="7" name="Shape 2"/>
          <p:cNvSpPr/>
          <p:nvPr/>
        </p:nvSpPr>
        <p:spPr>
          <a:xfrm>
            <a:off x="845225" y="2719507"/>
            <a:ext cx="543401" cy="543401"/>
          </a:xfrm>
          <a:prstGeom prst="roundRect">
            <a:avLst>
              <a:gd name="adj" fmla="val 66669"/>
            </a:avLst>
          </a:prstGeom>
          <a:solidFill>
            <a:srgbClr val="00002E"/>
          </a:solidFill>
          <a:ln w="22860">
            <a:solidFill>
              <a:srgbClr val="F2B42D"/>
            </a:solidFill>
            <a:prstDash val="solid"/>
          </a:ln>
        </p:spPr>
      </p:sp>
      <p:sp>
        <p:nvSpPr>
          <p:cNvPr id="8" name="Text 3"/>
          <p:cNvSpPr/>
          <p:nvPr/>
        </p:nvSpPr>
        <p:spPr>
          <a:xfrm>
            <a:off x="1014651" y="2820710"/>
            <a:ext cx="204549" cy="340995"/>
          </a:xfrm>
          <a:prstGeom prst="rect">
            <a:avLst/>
          </a:prstGeom>
          <a:noFill/>
          <a:ln/>
        </p:spPr>
        <p:txBody>
          <a:bodyPr wrap="none" rtlCol="0" anchor="t"/>
          <a:lstStyle/>
          <a:p>
            <a:pPr marL="0" indent="0" algn="ctr">
              <a:lnSpc>
                <a:spcPts val="2685"/>
              </a:lnSpc>
              <a:buNone/>
            </a:pPr>
            <a:r>
              <a:rPr lang="en-US" sz="2685" b="1" dirty="0">
                <a:solidFill>
                  <a:srgbClr val="FFFFFF"/>
                </a:solidFill>
                <a:latin typeface="Nunito" pitchFamily="34" charset="0"/>
                <a:ea typeface="Nunito" pitchFamily="34" charset="-122"/>
                <a:cs typeface="Nunito" pitchFamily="34" charset="-120"/>
              </a:rPr>
              <a:t>1</a:t>
            </a:r>
            <a:endParaRPr lang="en-US" sz="2685" dirty="0"/>
          </a:p>
        </p:txBody>
      </p:sp>
      <p:sp>
        <p:nvSpPr>
          <p:cNvPr id="9" name="Text 4"/>
          <p:cNvSpPr/>
          <p:nvPr/>
        </p:nvSpPr>
        <p:spPr>
          <a:xfrm>
            <a:off x="1630085" y="2719507"/>
            <a:ext cx="2841308" cy="355044"/>
          </a:xfrm>
          <a:prstGeom prst="rect">
            <a:avLst/>
          </a:prstGeom>
          <a:noFill/>
          <a:ln/>
        </p:spPr>
        <p:txBody>
          <a:bodyPr wrap="none" rtlCol="0" anchor="t"/>
          <a:lstStyle/>
          <a:p>
            <a:pPr marL="0" indent="0">
              <a:lnSpc>
                <a:spcPts val="2797"/>
              </a:lnSpc>
              <a:buNone/>
            </a:pPr>
            <a:r>
              <a:rPr lang="en-US" sz="2237" b="1" dirty="0">
                <a:solidFill>
                  <a:srgbClr val="FFFFFF"/>
                </a:solidFill>
                <a:latin typeface="Nunito" pitchFamily="34" charset="0"/>
                <a:ea typeface="Nunito" pitchFamily="34" charset="-122"/>
                <a:cs typeface="Nunito" pitchFamily="34" charset="-120"/>
              </a:rPr>
              <a:t>Operating Systems</a:t>
            </a:r>
            <a:endParaRPr lang="en-US" sz="2237" dirty="0"/>
          </a:p>
        </p:txBody>
      </p:sp>
      <p:sp>
        <p:nvSpPr>
          <p:cNvPr id="10" name="Text 5"/>
          <p:cNvSpPr/>
          <p:nvPr/>
        </p:nvSpPr>
        <p:spPr>
          <a:xfrm>
            <a:off x="1630085" y="3219450"/>
            <a:ext cx="6668691" cy="772954"/>
          </a:xfrm>
          <a:prstGeom prst="rect">
            <a:avLst/>
          </a:prstGeom>
          <a:noFill/>
          <a:ln/>
        </p:spPr>
        <p:txBody>
          <a:bodyPr wrap="square" rtlCol="0" anchor="t"/>
          <a:lstStyle/>
          <a:p>
            <a:pPr marL="0" indent="0">
              <a:lnSpc>
                <a:spcPts val="3043"/>
              </a:lnSpc>
              <a:buNone/>
            </a:pPr>
            <a:r>
              <a:rPr lang="en-US" sz="1902" dirty="0">
                <a:solidFill>
                  <a:srgbClr val="FFFFFF"/>
                </a:solidFill>
                <a:latin typeface="PT Sans" pitchFamily="34" charset="0"/>
                <a:ea typeface="PT Sans" pitchFamily="34" charset="-122"/>
                <a:cs typeface="PT Sans" pitchFamily="34" charset="-120"/>
              </a:rPr>
              <a:t>Manage hardware resources and provide a user interface, such as Windows, macOS, and Linux.</a:t>
            </a:r>
            <a:endParaRPr lang="en-US" sz="1902" dirty="0"/>
          </a:p>
        </p:txBody>
      </p:sp>
      <p:sp>
        <p:nvSpPr>
          <p:cNvPr id="11" name="Shape 6"/>
          <p:cNvSpPr/>
          <p:nvPr/>
        </p:nvSpPr>
        <p:spPr>
          <a:xfrm>
            <a:off x="845225" y="4505563"/>
            <a:ext cx="543401" cy="543401"/>
          </a:xfrm>
          <a:prstGeom prst="roundRect">
            <a:avLst>
              <a:gd name="adj" fmla="val 66669"/>
            </a:avLst>
          </a:prstGeom>
          <a:solidFill>
            <a:srgbClr val="00002E"/>
          </a:solidFill>
          <a:ln w="22860">
            <a:solidFill>
              <a:srgbClr val="D7425E"/>
            </a:solidFill>
            <a:prstDash val="solid"/>
          </a:ln>
        </p:spPr>
      </p:sp>
      <p:sp>
        <p:nvSpPr>
          <p:cNvPr id="12" name="Text 7"/>
          <p:cNvSpPr/>
          <p:nvPr/>
        </p:nvSpPr>
        <p:spPr>
          <a:xfrm>
            <a:off x="1014651" y="4606766"/>
            <a:ext cx="204549" cy="340995"/>
          </a:xfrm>
          <a:prstGeom prst="rect">
            <a:avLst/>
          </a:prstGeom>
          <a:noFill/>
          <a:ln/>
        </p:spPr>
        <p:txBody>
          <a:bodyPr wrap="none" rtlCol="0" anchor="t"/>
          <a:lstStyle/>
          <a:p>
            <a:pPr marL="0" indent="0" algn="ctr">
              <a:lnSpc>
                <a:spcPts val="2685"/>
              </a:lnSpc>
              <a:buNone/>
            </a:pPr>
            <a:r>
              <a:rPr lang="en-US" sz="2685" b="1" dirty="0">
                <a:solidFill>
                  <a:srgbClr val="FFFFFF"/>
                </a:solidFill>
                <a:latin typeface="Nunito" pitchFamily="34" charset="0"/>
                <a:ea typeface="Nunito" pitchFamily="34" charset="-122"/>
                <a:cs typeface="Nunito" pitchFamily="34" charset="-120"/>
              </a:rPr>
              <a:t>2</a:t>
            </a:r>
            <a:endParaRPr lang="en-US" sz="2685" dirty="0"/>
          </a:p>
        </p:txBody>
      </p:sp>
      <p:sp>
        <p:nvSpPr>
          <p:cNvPr id="13" name="Text 8"/>
          <p:cNvSpPr/>
          <p:nvPr/>
        </p:nvSpPr>
        <p:spPr>
          <a:xfrm>
            <a:off x="1630085" y="4505563"/>
            <a:ext cx="2841308" cy="355044"/>
          </a:xfrm>
          <a:prstGeom prst="rect">
            <a:avLst/>
          </a:prstGeom>
          <a:noFill/>
          <a:ln/>
        </p:spPr>
        <p:txBody>
          <a:bodyPr wrap="none" rtlCol="0" anchor="t"/>
          <a:lstStyle/>
          <a:p>
            <a:pPr marL="0" indent="0">
              <a:lnSpc>
                <a:spcPts val="2797"/>
              </a:lnSpc>
              <a:buNone/>
            </a:pPr>
            <a:r>
              <a:rPr lang="en-US" sz="2237" b="1" dirty="0">
                <a:solidFill>
                  <a:srgbClr val="FFFFFF"/>
                </a:solidFill>
                <a:latin typeface="Nunito" pitchFamily="34" charset="0"/>
                <a:ea typeface="Nunito" pitchFamily="34" charset="-122"/>
                <a:cs typeface="Nunito" pitchFamily="34" charset="-120"/>
              </a:rPr>
              <a:t>Application Software</a:t>
            </a:r>
            <a:endParaRPr lang="en-US" sz="2237" dirty="0"/>
          </a:p>
        </p:txBody>
      </p:sp>
      <p:sp>
        <p:nvSpPr>
          <p:cNvPr id="14" name="Text 9"/>
          <p:cNvSpPr/>
          <p:nvPr/>
        </p:nvSpPr>
        <p:spPr>
          <a:xfrm>
            <a:off x="1630085" y="5005507"/>
            <a:ext cx="6668691" cy="772954"/>
          </a:xfrm>
          <a:prstGeom prst="rect">
            <a:avLst/>
          </a:prstGeom>
          <a:noFill/>
          <a:ln/>
        </p:spPr>
        <p:txBody>
          <a:bodyPr wrap="square" rtlCol="0" anchor="t"/>
          <a:lstStyle/>
          <a:p>
            <a:pPr marL="0" indent="0">
              <a:lnSpc>
                <a:spcPts val="3043"/>
              </a:lnSpc>
              <a:buNone/>
            </a:pPr>
            <a:r>
              <a:rPr lang="en-US" sz="1902" dirty="0">
                <a:solidFill>
                  <a:srgbClr val="FFFFFF"/>
                </a:solidFill>
                <a:latin typeface="PT Sans" pitchFamily="34" charset="0"/>
                <a:ea typeface="PT Sans" pitchFamily="34" charset="-122"/>
                <a:cs typeface="PT Sans" pitchFamily="34" charset="-120"/>
              </a:rPr>
              <a:t>Enables users to perform specific tasks, like word processing, web browsing, media playback, and more.</a:t>
            </a:r>
            <a:endParaRPr lang="en-US" sz="1902" dirty="0"/>
          </a:p>
        </p:txBody>
      </p:sp>
      <p:sp>
        <p:nvSpPr>
          <p:cNvPr id="15" name="Shape 10"/>
          <p:cNvSpPr/>
          <p:nvPr/>
        </p:nvSpPr>
        <p:spPr>
          <a:xfrm>
            <a:off x="845225" y="6291620"/>
            <a:ext cx="543401" cy="543401"/>
          </a:xfrm>
          <a:prstGeom prst="roundRect">
            <a:avLst>
              <a:gd name="adj" fmla="val 66669"/>
            </a:avLst>
          </a:prstGeom>
          <a:solidFill>
            <a:srgbClr val="00002E"/>
          </a:solidFill>
          <a:ln w="22860">
            <a:solidFill>
              <a:srgbClr val="DD785E"/>
            </a:solidFill>
            <a:prstDash val="solid"/>
          </a:ln>
        </p:spPr>
      </p:sp>
      <p:sp>
        <p:nvSpPr>
          <p:cNvPr id="16" name="Text 11"/>
          <p:cNvSpPr/>
          <p:nvPr/>
        </p:nvSpPr>
        <p:spPr>
          <a:xfrm>
            <a:off x="1014651" y="6392823"/>
            <a:ext cx="204549" cy="340995"/>
          </a:xfrm>
          <a:prstGeom prst="rect">
            <a:avLst/>
          </a:prstGeom>
          <a:noFill/>
          <a:ln/>
        </p:spPr>
        <p:txBody>
          <a:bodyPr wrap="none" rtlCol="0" anchor="t"/>
          <a:lstStyle/>
          <a:p>
            <a:pPr marL="0" indent="0" algn="ctr">
              <a:lnSpc>
                <a:spcPts val="2685"/>
              </a:lnSpc>
              <a:buNone/>
            </a:pPr>
            <a:r>
              <a:rPr lang="en-US" sz="2685" b="1" dirty="0">
                <a:solidFill>
                  <a:srgbClr val="FFFFFF"/>
                </a:solidFill>
                <a:latin typeface="Nunito" pitchFamily="34" charset="0"/>
                <a:ea typeface="Nunito" pitchFamily="34" charset="-122"/>
                <a:cs typeface="Nunito" pitchFamily="34" charset="-120"/>
              </a:rPr>
              <a:t>3</a:t>
            </a:r>
            <a:endParaRPr lang="en-US" sz="2685" dirty="0"/>
          </a:p>
        </p:txBody>
      </p:sp>
      <p:sp>
        <p:nvSpPr>
          <p:cNvPr id="17" name="Text 12"/>
          <p:cNvSpPr/>
          <p:nvPr/>
        </p:nvSpPr>
        <p:spPr>
          <a:xfrm>
            <a:off x="1630085" y="6291620"/>
            <a:ext cx="2841308" cy="355044"/>
          </a:xfrm>
          <a:prstGeom prst="rect">
            <a:avLst/>
          </a:prstGeom>
          <a:noFill/>
          <a:ln/>
        </p:spPr>
        <p:txBody>
          <a:bodyPr wrap="none" rtlCol="0" anchor="t"/>
          <a:lstStyle/>
          <a:p>
            <a:pPr marL="0" indent="0">
              <a:lnSpc>
                <a:spcPts val="2797"/>
              </a:lnSpc>
              <a:buNone/>
            </a:pPr>
            <a:r>
              <a:rPr lang="en-US" sz="2237" b="1" dirty="0">
                <a:solidFill>
                  <a:srgbClr val="FFFFFF"/>
                </a:solidFill>
                <a:latin typeface="Nunito" pitchFamily="34" charset="0"/>
                <a:ea typeface="Nunito" pitchFamily="34" charset="-122"/>
                <a:cs typeface="Nunito" pitchFamily="34" charset="-120"/>
              </a:rPr>
              <a:t>Drivers and Utilities</a:t>
            </a:r>
            <a:endParaRPr lang="en-US" sz="2237" dirty="0"/>
          </a:p>
        </p:txBody>
      </p:sp>
      <p:sp>
        <p:nvSpPr>
          <p:cNvPr id="18" name="Text 13"/>
          <p:cNvSpPr/>
          <p:nvPr/>
        </p:nvSpPr>
        <p:spPr>
          <a:xfrm>
            <a:off x="1630085" y="6791563"/>
            <a:ext cx="6668691" cy="772954"/>
          </a:xfrm>
          <a:prstGeom prst="rect">
            <a:avLst/>
          </a:prstGeom>
          <a:noFill/>
          <a:ln/>
        </p:spPr>
        <p:txBody>
          <a:bodyPr wrap="square" rtlCol="0" anchor="t"/>
          <a:lstStyle/>
          <a:p>
            <a:pPr marL="0" indent="0">
              <a:lnSpc>
                <a:spcPts val="3043"/>
              </a:lnSpc>
              <a:buNone/>
            </a:pPr>
            <a:r>
              <a:rPr lang="en-US" sz="1902" dirty="0">
                <a:solidFill>
                  <a:srgbClr val="FFFFFF"/>
                </a:solidFill>
                <a:latin typeface="PT Sans" pitchFamily="34" charset="0"/>
                <a:ea typeface="PT Sans" pitchFamily="34" charset="-122"/>
                <a:cs typeface="PT Sans" pitchFamily="34" charset="-120"/>
              </a:rPr>
              <a:t>Facilitate communication between hardware and software, ensuring devices function properly.</a:t>
            </a:r>
            <a:endParaRPr lang="en-US" sz="1902"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4392" y="2087047"/>
            <a:ext cx="4925616" cy="4055507"/>
          </a:xfrm>
          <a:prstGeom prst="rect">
            <a:avLst/>
          </a:prstGeom>
        </p:spPr>
      </p:pic>
      <p:sp>
        <p:nvSpPr>
          <p:cNvPr id="6" name="Text 1"/>
          <p:cNvSpPr/>
          <p:nvPr/>
        </p:nvSpPr>
        <p:spPr>
          <a:xfrm>
            <a:off x="784860" y="617101"/>
            <a:ext cx="7574280" cy="1319213"/>
          </a:xfrm>
          <a:prstGeom prst="rect">
            <a:avLst/>
          </a:prstGeom>
          <a:noFill/>
          <a:ln/>
        </p:spPr>
        <p:txBody>
          <a:bodyPr wrap="square" rtlCol="0" anchor="t"/>
          <a:lstStyle/>
          <a:p>
            <a:pPr marL="0" indent="0">
              <a:lnSpc>
                <a:spcPts val="5193"/>
              </a:lnSpc>
              <a:buNone/>
            </a:pPr>
            <a:r>
              <a:rPr lang="en-US" sz="4155" b="1" dirty="0">
                <a:solidFill>
                  <a:srgbClr val="FFFFFF"/>
                </a:solidFill>
                <a:latin typeface="Nunito" pitchFamily="34" charset="0"/>
                <a:ea typeface="Nunito" pitchFamily="34" charset="-122"/>
                <a:cs typeface="Nunito" pitchFamily="34" charset="-120"/>
              </a:rPr>
              <a:t>Computer Networks and the Internet</a:t>
            </a:r>
            <a:endParaRPr lang="en-US" sz="4155" dirty="0"/>
          </a:p>
        </p:txBody>
      </p:sp>
      <p:sp>
        <p:nvSpPr>
          <p:cNvPr id="7" name="Shape 2"/>
          <p:cNvSpPr/>
          <p:nvPr/>
        </p:nvSpPr>
        <p:spPr>
          <a:xfrm>
            <a:off x="1105972" y="2272665"/>
            <a:ext cx="30480" cy="5339715"/>
          </a:xfrm>
          <a:prstGeom prst="roundRect">
            <a:avLst>
              <a:gd name="adj" fmla="val 1103616"/>
            </a:avLst>
          </a:prstGeom>
          <a:solidFill>
            <a:srgbClr val="FFFFFF">
              <a:alpha val="24000"/>
            </a:srgbClr>
          </a:solidFill>
          <a:ln/>
        </p:spPr>
      </p:sp>
      <p:sp>
        <p:nvSpPr>
          <p:cNvPr id="8" name="Shape 3"/>
          <p:cNvSpPr/>
          <p:nvPr/>
        </p:nvSpPr>
        <p:spPr>
          <a:xfrm>
            <a:off x="1342965" y="2761774"/>
            <a:ext cx="784860" cy="30480"/>
          </a:xfrm>
          <a:prstGeom prst="roundRect">
            <a:avLst>
              <a:gd name="adj" fmla="val 1103616"/>
            </a:avLst>
          </a:prstGeom>
          <a:solidFill>
            <a:srgbClr val="F2B42D"/>
          </a:solidFill>
          <a:ln/>
        </p:spPr>
      </p:sp>
      <p:sp>
        <p:nvSpPr>
          <p:cNvPr id="9" name="Shape 4"/>
          <p:cNvSpPr/>
          <p:nvPr/>
        </p:nvSpPr>
        <p:spPr>
          <a:xfrm>
            <a:off x="868978" y="2524839"/>
            <a:ext cx="504468" cy="504468"/>
          </a:xfrm>
          <a:prstGeom prst="roundRect">
            <a:avLst>
              <a:gd name="adj" fmla="val 66681"/>
            </a:avLst>
          </a:prstGeom>
          <a:solidFill>
            <a:srgbClr val="00002E"/>
          </a:solidFill>
          <a:ln w="22860">
            <a:solidFill>
              <a:srgbClr val="F2B42D"/>
            </a:solidFill>
            <a:prstDash val="solid"/>
          </a:ln>
        </p:spPr>
      </p:sp>
      <p:sp>
        <p:nvSpPr>
          <p:cNvPr id="10" name="Text 5"/>
          <p:cNvSpPr/>
          <p:nvPr/>
        </p:nvSpPr>
        <p:spPr>
          <a:xfrm>
            <a:off x="1026259" y="2618780"/>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1</a:t>
            </a:r>
            <a:endParaRPr lang="en-US" sz="2493" dirty="0"/>
          </a:p>
        </p:txBody>
      </p:sp>
      <p:sp>
        <p:nvSpPr>
          <p:cNvPr id="11" name="Text 6"/>
          <p:cNvSpPr/>
          <p:nvPr/>
        </p:nvSpPr>
        <p:spPr>
          <a:xfrm>
            <a:off x="2354580" y="2496860"/>
            <a:ext cx="3421023" cy="329803"/>
          </a:xfrm>
          <a:prstGeom prst="rect">
            <a:avLst/>
          </a:prstGeom>
          <a:noFill/>
          <a:ln/>
        </p:spPr>
        <p:txBody>
          <a:bodyPr wrap="none" rtlCol="0" anchor="t"/>
          <a:lstStyle/>
          <a:p>
            <a:pPr marL="0" indent="0" algn="l">
              <a:lnSpc>
                <a:spcPts val="2597"/>
              </a:lnSpc>
              <a:buNone/>
            </a:pPr>
            <a:r>
              <a:rPr lang="en-US" sz="2077" b="1" dirty="0">
                <a:solidFill>
                  <a:srgbClr val="FFFFFF"/>
                </a:solidFill>
                <a:latin typeface="Nunito" pitchFamily="34" charset="0"/>
                <a:ea typeface="Nunito" pitchFamily="34" charset="-122"/>
                <a:cs typeface="Nunito" pitchFamily="34" charset="-120"/>
              </a:rPr>
              <a:t>Local Area Networks (LANs)</a:t>
            </a:r>
            <a:endParaRPr lang="en-US" sz="2077" dirty="0"/>
          </a:p>
        </p:txBody>
      </p:sp>
      <p:sp>
        <p:nvSpPr>
          <p:cNvPr id="12" name="Text 7"/>
          <p:cNvSpPr/>
          <p:nvPr/>
        </p:nvSpPr>
        <p:spPr>
          <a:xfrm>
            <a:off x="2354580" y="2961203"/>
            <a:ext cx="6004560" cy="717709"/>
          </a:xfrm>
          <a:prstGeom prst="rect">
            <a:avLst/>
          </a:prstGeom>
          <a:noFill/>
          <a:ln/>
        </p:spPr>
        <p:txBody>
          <a:bodyPr wrap="square" rtlCol="0" anchor="t"/>
          <a:lstStyle/>
          <a:p>
            <a:pPr marL="0" indent="0" algn="l">
              <a:lnSpc>
                <a:spcPts val="2825"/>
              </a:lnSpc>
              <a:buNone/>
            </a:pPr>
            <a:r>
              <a:rPr lang="en-US" sz="1766" dirty="0">
                <a:solidFill>
                  <a:srgbClr val="FFFFFF"/>
                </a:solidFill>
                <a:latin typeface="PT Sans" pitchFamily="34" charset="0"/>
                <a:ea typeface="PT Sans" pitchFamily="34" charset="-122"/>
                <a:cs typeface="PT Sans" pitchFamily="34" charset="-120"/>
              </a:rPr>
              <a:t>Connect devices within a limited geographic area, such as a home or office.</a:t>
            </a:r>
            <a:endParaRPr lang="en-US" sz="1766" dirty="0"/>
          </a:p>
        </p:txBody>
      </p:sp>
      <p:sp>
        <p:nvSpPr>
          <p:cNvPr id="13" name="Shape 8"/>
          <p:cNvSpPr/>
          <p:nvPr/>
        </p:nvSpPr>
        <p:spPr>
          <a:xfrm>
            <a:off x="1342965" y="4616410"/>
            <a:ext cx="784860" cy="30480"/>
          </a:xfrm>
          <a:prstGeom prst="roundRect">
            <a:avLst>
              <a:gd name="adj" fmla="val 1103616"/>
            </a:avLst>
          </a:prstGeom>
          <a:solidFill>
            <a:srgbClr val="D7425E"/>
          </a:solidFill>
          <a:ln/>
        </p:spPr>
      </p:sp>
      <p:sp>
        <p:nvSpPr>
          <p:cNvPr id="14" name="Shape 9"/>
          <p:cNvSpPr/>
          <p:nvPr/>
        </p:nvSpPr>
        <p:spPr>
          <a:xfrm>
            <a:off x="868978" y="4379476"/>
            <a:ext cx="504468" cy="504468"/>
          </a:xfrm>
          <a:prstGeom prst="roundRect">
            <a:avLst>
              <a:gd name="adj" fmla="val 66681"/>
            </a:avLst>
          </a:prstGeom>
          <a:solidFill>
            <a:srgbClr val="00002E"/>
          </a:solidFill>
          <a:ln w="22860">
            <a:solidFill>
              <a:srgbClr val="D7425E"/>
            </a:solidFill>
            <a:prstDash val="solid"/>
          </a:ln>
        </p:spPr>
      </p:sp>
      <p:sp>
        <p:nvSpPr>
          <p:cNvPr id="15" name="Text 10"/>
          <p:cNvSpPr/>
          <p:nvPr/>
        </p:nvSpPr>
        <p:spPr>
          <a:xfrm>
            <a:off x="1026259" y="4473416"/>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2</a:t>
            </a:r>
            <a:endParaRPr lang="en-US" sz="2493" dirty="0"/>
          </a:p>
        </p:txBody>
      </p:sp>
      <p:sp>
        <p:nvSpPr>
          <p:cNvPr id="16" name="Text 11"/>
          <p:cNvSpPr/>
          <p:nvPr/>
        </p:nvSpPr>
        <p:spPr>
          <a:xfrm>
            <a:off x="2354580" y="4351496"/>
            <a:ext cx="3590330" cy="329803"/>
          </a:xfrm>
          <a:prstGeom prst="rect">
            <a:avLst/>
          </a:prstGeom>
          <a:noFill/>
          <a:ln/>
        </p:spPr>
        <p:txBody>
          <a:bodyPr wrap="none" rtlCol="0" anchor="t"/>
          <a:lstStyle/>
          <a:p>
            <a:pPr marL="0" indent="0" algn="l">
              <a:lnSpc>
                <a:spcPts val="2597"/>
              </a:lnSpc>
              <a:buNone/>
            </a:pPr>
            <a:r>
              <a:rPr lang="en-US" sz="2077" b="1" dirty="0">
                <a:solidFill>
                  <a:srgbClr val="FFFFFF"/>
                </a:solidFill>
                <a:latin typeface="Nunito" pitchFamily="34" charset="0"/>
                <a:ea typeface="Nunito" pitchFamily="34" charset="-122"/>
                <a:cs typeface="Nunito" pitchFamily="34" charset="-120"/>
              </a:rPr>
              <a:t>Wide Area Networks (WANs)</a:t>
            </a:r>
            <a:endParaRPr lang="en-US" sz="2077" dirty="0"/>
          </a:p>
        </p:txBody>
      </p:sp>
      <p:sp>
        <p:nvSpPr>
          <p:cNvPr id="17" name="Text 12"/>
          <p:cNvSpPr/>
          <p:nvPr/>
        </p:nvSpPr>
        <p:spPr>
          <a:xfrm>
            <a:off x="2354580" y="4815840"/>
            <a:ext cx="6004560" cy="717709"/>
          </a:xfrm>
          <a:prstGeom prst="rect">
            <a:avLst/>
          </a:prstGeom>
          <a:noFill/>
          <a:ln/>
        </p:spPr>
        <p:txBody>
          <a:bodyPr wrap="square" rtlCol="0" anchor="t"/>
          <a:lstStyle/>
          <a:p>
            <a:pPr marL="0" indent="0" algn="l">
              <a:lnSpc>
                <a:spcPts val="2825"/>
              </a:lnSpc>
              <a:buNone/>
            </a:pPr>
            <a:r>
              <a:rPr lang="en-US" sz="1766" dirty="0">
                <a:solidFill>
                  <a:srgbClr val="FFFFFF"/>
                </a:solidFill>
                <a:latin typeface="PT Sans" pitchFamily="34" charset="0"/>
                <a:ea typeface="PT Sans" pitchFamily="34" charset="-122"/>
                <a:cs typeface="PT Sans" pitchFamily="34" charset="-120"/>
              </a:rPr>
              <a:t>Interconnect LANs over larger distances, enabling global communication and the internet.</a:t>
            </a:r>
            <a:endParaRPr lang="en-US" sz="1766" dirty="0"/>
          </a:p>
        </p:txBody>
      </p:sp>
      <p:sp>
        <p:nvSpPr>
          <p:cNvPr id="18" name="Shape 13"/>
          <p:cNvSpPr/>
          <p:nvPr/>
        </p:nvSpPr>
        <p:spPr>
          <a:xfrm>
            <a:off x="1342965" y="6471047"/>
            <a:ext cx="784860" cy="30480"/>
          </a:xfrm>
          <a:prstGeom prst="roundRect">
            <a:avLst>
              <a:gd name="adj" fmla="val 1103616"/>
            </a:avLst>
          </a:prstGeom>
          <a:solidFill>
            <a:srgbClr val="DD785E"/>
          </a:solidFill>
          <a:ln/>
        </p:spPr>
      </p:sp>
      <p:sp>
        <p:nvSpPr>
          <p:cNvPr id="19" name="Shape 14"/>
          <p:cNvSpPr/>
          <p:nvPr/>
        </p:nvSpPr>
        <p:spPr>
          <a:xfrm>
            <a:off x="868978" y="6234113"/>
            <a:ext cx="504468" cy="504468"/>
          </a:xfrm>
          <a:prstGeom prst="roundRect">
            <a:avLst>
              <a:gd name="adj" fmla="val 66681"/>
            </a:avLst>
          </a:prstGeom>
          <a:solidFill>
            <a:srgbClr val="00002E"/>
          </a:solidFill>
          <a:ln w="22860">
            <a:solidFill>
              <a:srgbClr val="DD785E"/>
            </a:solidFill>
            <a:prstDash val="solid"/>
          </a:ln>
        </p:spPr>
      </p:sp>
      <p:sp>
        <p:nvSpPr>
          <p:cNvPr id="20" name="Text 15"/>
          <p:cNvSpPr/>
          <p:nvPr/>
        </p:nvSpPr>
        <p:spPr>
          <a:xfrm>
            <a:off x="1026259" y="6328053"/>
            <a:ext cx="189905" cy="316587"/>
          </a:xfrm>
          <a:prstGeom prst="rect">
            <a:avLst/>
          </a:prstGeom>
          <a:noFill/>
          <a:ln/>
        </p:spPr>
        <p:txBody>
          <a:bodyPr wrap="none" rtlCol="0" anchor="t"/>
          <a:lstStyle/>
          <a:p>
            <a:pPr marL="0" indent="0" algn="ctr">
              <a:lnSpc>
                <a:spcPts val="2493"/>
              </a:lnSpc>
              <a:buNone/>
            </a:pPr>
            <a:r>
              <a:rPr lang="en-US" sz="2493" b="1" dirty="0">
                <a:solidFill>
                  <a:srgbClr val="FFFFFF"/>
                </a:solidFill>
                <a:latin typeface="Nunito" pitchFamily="34" charset="0"/>
                <a:ea typeface="Nunito" pitchFamily="34" charset="-122"/>
                <a:cs typeface="Nunito" pitchFamily="34" charset="-120"/>
              </a:rPr>
              <a:t>3</a:t>
            </a:r>
            <a:endParaRPr lang="en-US" sz="2493" dirty="0"/>
          </a:p>
        </p:txBody>
      </p:sp>
      <p:sp>
        <p:nvSpPr>
          <p:cNvPr id="21" name="Text 16"/>
          <p:cNvSpPr/>
          <p:nvPr/>
        </p:nvSpPr>
        <p:spPr>
          <a:xfrm>
            <a:off x="2354580" y="6206133"/>
            <a:ext cx="2638187" cy="329803"/>
          </a:xfrm>
          <a:prstGeom prst="rect">
            <a:avLst/>
          </a:prstGeom>
          <a:noFill/>
          <a:ln/>
        </p:spPr>
        <p:txBody>
          <a:bodyPr wrap="none" rtlCol="0" anchor="t"/>
          <a:lstStyle/>
          <a:p>
            <a:pPr marL="0" indent="0" algn="l">
              <a:lnSpc>
                <a:spcPts val="2597"/>
              </a:lnSpc>
              <a:buNone/>
            </a:pPr>
            <a:r>
              <a:rPr lang="en-US" sz="2077" b="1" dirty="0">
                <a:solidFill>
                  <a:srgbClr val="FFFFFF"/>
                </a:solidFill>
                <a:latin typeface="Nunito" pitchFamily="34" charset="0"/>
                <a:ea typeface="Nunito" pitchFamily="34" charset="-122"/>
                <a:cs typeface="Nunito" pitchFamily="34" charset="-120"/>
              </a:rPr>
              <a:t>Internet Protocols</a:t>
            </a:r>
            <a:endParaRPr lang="en-US" sz="2077" dirty="0"/>
          </a:p>
        </p:txBody>
      </p:sp>
      <p:sp>
        <p:nvSpPr>
          <p:cNvPr id="22" name="Text 17"/>
          <p:cNvSpPr/>
          <p:nvPr/>
        </p:nvSpPr>
        <p:spPr>
          <a:xfrm>
            <a:off x="2354580" y="6670477"/>
            <a:ext cx="6004560" cy="717709"/>
          </a:xfrm>
          <a:prstGeom prst="rect">
            <a:avLst/>
          </a:prstGeom>
          <a:noFill/>
          <a:ln/>
        </p:spPr>
        <p:txBody>
          <a:bodyPr wrap="square" rtlCol="0" anchor="t"/>
          <a:lstStyle/>
          <a:p>
            <a:pPr marL="0" indent="0" algn="l">
              <a:lnSpc>
                <a:spcPts val="2825"/>
              </a:lnSpc>
              <a:buNone/>
            </a:pPr>
            <a:r>
              <a:rPr lang="en-US" sz="1766" dirty="0">
                <a:solidFill>
                  <a:srgbClr val="FFFFFF"/>
                </a:solidFill>
                <a:latin typeface="PT Sans" pitchFamily="34" charset="0"/>
                <a:ea typeface="PT Sans" pitchFamily="34" charset="-122"/>
                <a:cs typeface="PT Sans" pitchFamily="34" charset="-120"/>
              </a:rPr>
              <a:t>Standardize data transmission, allowing devices to communicate and share information worldwide.</a:t>
            </a:r>
            <a:endParaRPr lang="en-US" sz="1766"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7838" y="2441496"/>
            <a:ext cx="5038606" cy="3346490"/>
          </a:xfrm>
          <a:prstGeom prst="rect">
            <a:avLst/>
          </a:prstGeom>
        </p:spPr>
      </p:pic>
      <p:sp>
        <p:nvSpPr>
          <p:cNvPr id="6" name="Text 1"/>
          <p:cNvSpPr/>
          <p:nvPr/>
        </p:nvSpPr>
        <p:spPr>
          <a:xfrm>
            <a:off x="626745" y="1357074"/>
            <a:ext cx="6003608" cy="526613"/>
          </a:xfrm>
          <a:prstGeom prst="rect">
            <a:avLst/>
          </a:prstGeom>
          <a:noFill/>
          <a:ln/>
        </p:spPr>
        <p:txBody>
          <a:bodyPr wrap="none" rtlCol="0" anchor="t"/>
          <a:lstStyle/>
          <a:p>
            <a:pPr marL="0" indent="0">
              <a:lnSpc>
                <a:spcPts val="4147"/>
              </a:lnSpc>
              <a:buNone/>
            </a:pPr>
            <a:r>
              <a:rPr lang="en-US" sz="3318" b="1" dirty="0">
                <a:solidFill>
                  <a:srgbClr val="FFFFFF"/>
                </a:solidFill>
                <a:latin typeface="Nunito" pitchFamily="34" charset="0"/>
                <a:ea typeface="Nunito" pitchFamily="34" charset="-122"/>
                <a:cs typeface="Nunito" pitchFamily="34" charset="-120"/>
              </a:rPr>
              <a:t>Data Storage and Management</a:t>
            </a:r>
            <a:endParaRPr lang="en-US" sz="3318" dirty="0"/>
          </a:p>
        </p:txBody>
      </p:sp>
      <p:sp>
        <p:nvSpPr>
          <p:cNvPr id="7" name="Shape 2"/>
          <p:cNvSpPr/>
          <p:nvPr/>
        </p:nvSpPr>
        <p:spPr>
          <a:xfrm>
            <a:off x="626745" y="2152293"/>
            <a:ext cx="7890510" cy="1045726"/>
          </a:xfrm>
          <a:prstGeom prst="roundRect">
            <a:avLst>
              <a:gd name="adj" fmla="val 25686"/>
            </a:avLst>
          </a:prstGeom>
          <a:solidFill>
            <a:srgbClr val="00002E"/>
          </a:solidFill>
          <a:ln w="15240">
            <a:solidFill>
              <a:srgbClr val="F2B42D"/>
            </a:solidFill>
            <a:prstDash val="solid"/>
          </a:ln>
        </p:spPr>
      </p:sp>
      <p:sp>
        <p:nvSpPr>
          <p:cNvPr id="8" name="Text 3"/>
          <p:cNvSpPr/>
          <p:nvPr/>
        </p:nvSpPr>
        <p:spPr>
          <a:xfrm>
            <a:off x="821055" y="2346603"/>
            <a:ext cx="2106692" cy="263247"/>
          </a:xfrm>
          <a:prstGeom prst="rect">
            <a:avLst/>
          </a:prstGeom>
          <a:noFill/>
          <a:ln/>
        </p:spPr>
        <p:txBody>
          <a:bodyPr wrap="none" rtlCol="0" anchor="t"/>
          <a:lstStyle/>
          <a:p>
            <a:pPr marL="0" indent="0">
              <a:lnSpc>
                <a:spcPts val="2074"/>
              </a:lnSpc>
              <a:buNone/>
            </a:pPr>
            <a:r>
              <a:rPr lang="en-US" sz="1659" b="1" dirty="0">
                <a:solidFill>
                  <a:srgbClr val="FFFFFF"/>
                </a:solidFill>
                <a:latin typeface="Nunito" pitchFamily="34" charset="0"/>
                <a:ea typeface="Nunito" pitchFamily="34" charset="-122"/>
                <a:cs typeface="Nunito" pitchFamily="34" charset="-120"/>
              </a:rPr>
              <a:t>Primary Storage</a:t>
            </a:r>
            <a:endParaRPr lang="en-US" sz="1659" dirty="0"/>
          </a:p>
        </p:txBody>
      </p:sp>
      <p:sp>
        <p:nvSpPr>
          <p:cNvPr id="9" name="Text 4"/>
          <p:cNvSpPr/>
          <p:nvPr/>
        </p:nvSpPr>
        <p:spPr>
          <a:xfrm>
            <a:off x="821055" y="2717244"/>
            <a:ext cx="7501890" cy="286464"/>
          </a:xfrm>
          <a:prstGeom prst="rect">
            <a:avLst/>
          </a:prstGeom>
          <a:noFill/>
          <a:ln/>
        </p:spPr>
        <p:txBody>
          <a:bodyPr wrap="none" rtlCol="0" anchor="t"/>
          <a:lstStyle/>
          <a:p>
            <a:pPr marL="0" indent="0">
              <a:lnSpc>
                <a:spcPts val="2256"/>
              </a:lnSpc>
              <a:buNone/>
            </a:pPr>
            <a:r>
              <a:rPr lang="en-US" sz="1410" dirty="0">
                <a:solidFill>
                  <a:srgbClr val="FFFFFF"/>
                </a:solidFill>
                <a:latin typeface="PT Sans" pitchFamily="34" charset="0"/>
                <a:ea typeface="PT Sans" pitchFamily="34" charset="-122"/>
                <a:cs typeface="PT Sans" pitchFamily="34" charset="-120"/>
              </a:rPr>
              <a:t>RAM and caches that provide fast, temporary storage for active data and programs.</a:t>
            </a:r>
            <a:endParaRPr lang="en-US" sz="1410" dirty="0"/>
          </a:p>
        </p:txBody>
      </p:sp>
      <p:sp>
        <p:nvSpPr>
          <p:cNvPr id="10" name="Shape 5"/>
          <p:cNvSpPr/>
          <p:nvPr/>
        </p:nvSpPr>
        <p:spPr>
          <a:xfrm>
            <a:off x="626745" y="3377089"/>
            <a:ext cx="7890510" cy="1045726"/>
          </a:xfrm>
          <a:prstGeom prst="roundRect">
            <a:avLst>
              <a:gd name="adj" fmla="val 25686"/>
            </a:avLst>
          </a:prstGeom>
          <a:solidFill>
            <a:srgbClr val="00002E"/>
          </a:solidFill>
          <a:ln w="15240">
            <a:solidFill>
              <a:srgbClr val="D7425E"/>
            </a:solidFill>
            <a:prstDash val="solid"/>
          </a:ln>
        </p:spPr>
      </p:sp>
      <p:sp>
        <p:nvSpPr>
          <p:cNvPr id="11" name="Text 6"/>
          <p:cNvSpPr/>
          <p:nvPr/>
        </p:nvSpPr>
        <p:spPr>
          <a:xfrm>
            <a:off x="821055" y="3571399"/>
            <a:ext cx="2106692" cy="263247"/>
          </a:xfrm>
          <a:prstGeom prst="rect">
            <a:avLst/>
          </a:prstGeom>
          <a:noFill/>
          <a:ln/>
        </p:spPr>
        <p:txBody>
          <a:bodyPr wrap="none" rtlCol="0" anchor="t"/>
          <a:lstStyle/>
          <a:p>
            <a:pPr marL="0" indent="0">
              <a:lnSpc>
                <a:spcPts val="2074"/>
              </a:lnSpc>
              <a:buNone/>
            </a:pPr>
            <a:r>
              <a:rPr lang="en-US" sz="1659" b="1" dirty="0">
                <a:solidFill>
                  <a:srgbClr val="FFFFFF"/>
                </a:solidFill>
                <a:latin typeface="Nunito" pitchFamily="34" charset="0"/>
                <a:ea typeface="Nunito" pitchFamily="34" charset="-122"/>
                <a:cs typeface="Nunito" pitchFamily="34" charset="-120"/>
              </a:rPr>
              <a:t>Secondary Storage</a:t>
            </a:r>
            <a:endParaRPr lang="en-US" sz="1659" dirty="0"/>
          </a:p>
        </p:txBody>
      </p:sp>
      <p:sp>
        <p:nvSpPr>
          <p:cNvPr id="12" name="Text 7"/>
          <p:cNvSpPr/>
          <p:nvPr/>
        </p:nvSpPr>
        <p:spPr>
          <a:xfrm>
            <a:off x="821055" y="3942040"/>
            <a:ext cx="7501890" cy="286464"/>
          </a:xfrm>
          <a:prstGeom prst="rect">
            <a:avLst/>
          </a:prstGeom>
          <a:noFill/>
          <a:ln/>
        </p:spPr>
        <p:txBody>
          <a:bodyPr wrap="none" rtlCol="0" anchor="t"/>
          <a:lstStyle/>
          <a:p>
            <a:pPr marL="0" indent="0">
              <a:lnSpc>
                <a:spcPts val="2256"/>
              </a:lnSpc>
              <a:buNone/>
            </a:pPr>
            <a:r>
              <a:rPr lang="en-US" sz="1410" dirty="0">
                <a:solidFill>
                  <a:srgbClr val="FFFFFF"/>
                </a:solidFill>
                <a:latin typeface="PT Sans" pitchFamily="34" charset="0"/>
                <a:ea typeface="PT Sans" pitchFamily="34" charset="-122"/>
                <a:cs typeface="PT Sans" pitchFamily="34" charset="-120"/>
              </a:rPr>
              <a:t>Hard drives, SSDs, and other devices that offer long-term, persistent data storage.</a:t>
            </a:r>
            <a:endParaRPr lang="en-US" sz="1410" dirty="0"/>
          </a:p>
        </p:txBody>
      </p:sp>
      <p:sp>
        <p:nvSpPr>
          <p:cNvPr id="13" name="Shape 8"/>
          <p:cNvSpPr/>
          <p:nvPr/>
        </p:nvSpPr>
        <p:spPr>
          <a:xfrm>
            <a:off x="626745" y="4601885"/>
            <a:ext cx="7890510" cy="1045726"/>
          </a:xfrm>
          <a:prstGeom prst="roundRect">
            <a:avLst>
              <a:gd name="adj" fmla="val 25686"/>
            </a:avLst>
          </a:prstGeom>
          <a:solidFill>
            <a:srgbClr val="00002E"/>
          </a:solidFill>
          <a:ln w="15240">
            <a:solidFill>
              <a:srgbClr val="DD785E"/>
            </a:solidFill>
            <a:prstDash val="solid"/>
          </a:ln>
        </p:spPr>
      </p:sp>
      <p:sp>
        <p:nvSpPr>
          <p:cNvPr id="14" name="Text 9"/>
          <p:cNvSpPr/>
          <p:nvPr/>
        </p:nvSpPr>
        <p:spPr>
          <a:xfrm>
            <a:off x="821055" y="4796195"/>
            <a:ext cx="2106692" cy="263247"/>
          </a:xfrm>
          <a:prstGeom prst="rect">
            <a:avLst/>
          </a:prstGeom>
          <a:noFill/>
          <a:ln/>
        </p:spPr>
        <p:txBody>
          <a:bodyPr wrap="none" rtlCol="0" anchor="t"/>
          <a:lstStyle/>
          <a:p>
            <a:pPr marL="0" indent="0">
              <a:lnSpc>
                <a:spcPts val="2074"/>
              </a:lnSpc>
              <a:buNone/>
            </a:pPr>
            <a:r>
              <a:rPr lang="en-US" sz="1659" b="1" dirty="0">
                <a:solidFill>
                  <a:srgbClr val="FFFFFF"/>
                </a:solidFill>
                <a:latin typeface="Nunito" pitchFamily="34" charset="0"/>
                <a:ea typeface="Nunito" pitchFamily="34" charset="-122"/>
                <a:cs typeface="Nunito" pitchFamily="34" charset="-120"/>
              </a:rPr>
              <a:t>Cloud Storage</a:t>
            </a:r>
            <a:endParaRPr lang="en-US" sz="1659" dirty="0"/>
          </a:p>
        </p:txBody>
      </p:sp>
      <p:sp>
        <p:nvSpPr>
          <p:cNvPr id="15" name="Text 10"/>
          <p:cNvSpPr/>
          <p:nvPr/>
        </p:nvSpPr>
        <p:spPr>
          <a:xfrm>
            <a:off x="821055" y="5166836"/>
            <a:ext cx="7501890" cy="286464"/>
          </a:xfrm>
          <a:prstGeom prst="rect">
            <a:avLst/>
          </a:prstGeom>
          <a:noFill/>
          <a:ln/>
        </p:spPr>
        <p:txBody>
          <a:bodyPr wrap="none" rtlCol="0" anchor="t"/>
          <a:lstStyle/>
          <a:p>
            <a:pPr marL="0" indent="0">
              <a:lnSpc>
                <a:spcPts val="2256"/>
              </a:lnSpc>
              <a:buNone/>
            </a:pPr>
            <a:r>
              <a:rPr lang="en-US" sz="1410" dirty="0">
                <a:solidFill>
                  <a:srgbClr val="FFFFFF"/>
                </a:solidFill>
                <a:latin typeface="PT Sans" pitchFamily="34" charset="0"/>
                <a:ea typeface="PT Sans" pitchFamily="34" charset="-122"/>
                <a:cs typeface="PT Sans" pitchFamily="34" charset="-120"/>
              </a:rPr>
              <a:t>Online storage services that allow remote access to files and data from anywhere.</a:t>
            </a:r>
            <a:endParaRPr lang="en-US" sz="1410" dirty="0"/>
          </a:p>
        </p:txBody>
      </p:sp>
      <p:sp>
        <p:nvSpPr>
          <p:cNvPr id="16" name="Shape 11"/>
          <p:cNvSpPr/>
          <p:nvPr/>
        </p:nvSpPr>
        <p:spPr>
          <a:xfrm>
            <a:off x="626745" y="5826681"/>
            <a:ext cx="7890510" cy="1045726"/>
          </a:xfrm>
          <a:prstGeom prst="roundRect">
            <a:avLst>
              <a:gd name="adj" fmla="val 25686"/>
            </a:avLst>
          </a:prstGeom>
          <a:solidFill>
            <a:srgbClr val="00002E"/>
          </a:solidFill>
          <a:ln w="15240">
            <a:solidFill>
              <a:srgbClr val="48A8E2"/>
            </a:solidFill>
            <a:prstDash val="solid"/>
          </a:ln>
        </p:spPr>
      </p:sp>
      <p:sp>
        <p:nvSpPr>
          <p:cNvPr id="17" name="Text 12"/>
          <p:cNvSpPr/>
          <p:nvPr/>
        </p:nvSpPr>
        <p:spPr>
          <a:xfrm>
            <a:off x="821055" y="6020991"/>
            <a:ext cx="2106692" cy="263247"/>
          </a:xfrm>
          <a:prstGeom prst="rect">
            <a:avLst/>
          </a:prstGeom>
          <a:noFill/>
          <a:ln/>
        </p:spPr>
        <p:txBody>
          <a:bodyPr wrap="none" rtlCol="0" anchor="t"/>
          <a:lstStyle/>
          <a:p>
            <a:pPr marL="0" indent="0">
              <a:lnSpc>
                <a:spcPts val="2074"/>
              </a:lnSpc>
              <a:buNone/>
            </a:pPr>
            <a:r>
              <a:rPr lang="en-US" sz="1659" b="1" dirty="0">
                <a:solidFill>
                  <a:srgbClr val="FFFFFF"/>
                </a:solidFill>
                <a:latin typeface="Nunito" pitchFamily="34" charset="0"/>
                <a:ea typeface="Nunito" pitchFamily="34" charset="-122"/>
                <a:cs typeface="Nunito" pitchFamily="34" charset="-120"/>
              </a:rPr>
              <a:t>Data Management</a:t>
            </a:r>
            <a:endParaRPr lang="en-US" sz="1659" dirty="0"/>
          </a:p>
        </p:txBody>
      </p:sp>
      <p:sp>
        <p:nvSpPr>
          <p:cNvPr id="18" name="Text 13"/>
          <p:cNvSpPr/>
          <p:nvPr/>
        </p:nvSpPr>
        <p:spPr>
          <a:xfrm>
            <a:off x="821055" y="6391632"/>
            <a:ext cx="7501890" cy="286464"/>
          </a:xfrm>
          <a:prstGeom prst="rect">
            <a:avLst/>
          </a:prstGeom>
          <a:noFill/>
          <a:ln/>
        </p:spPr>
        <p:txBody>
          <a:bodyPr wrap="none" rtlCol="0" anchor="t"/>
          <a:lstStyle/>
          <a:p>
            <a:pPr marL="0" indent="0">
              <a:lnSpc>
                <a:spcPts val="2256"/>
              </a:lnSpc>
              <a:buNone/>
            </a:pPr>
            <a:r>
              <a:rPr lang="en-US" sz="1410" dirty="0">
                <a:solidFill>
                  <a:srgbClr val="FFFFFF"/>
                </a:solidFill>
                <a:latin typeface="PT Sans" pitchFamily="34" charset="0"/>
                <a:ea typeface="PT Sans" pitchFamily="34" charset="-122"/>
                <a:cs typeface="PT Sans" pitchFamily="34" charset="-120"/>
              </a:rPr>
              <a:t>Organizing, securing, and maintaining data through file systems, databases, and backups.</a:t>
            </a:r>
            <a:endParaRPr lang="en-US" sz="141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255163"/>
            <a:ext cx="5054322" cy="3719155"/>
          </a:xfrm>
          <a:prstGeom prst="rect">
            <a:avLst/>
          </a:prstGeom>
        </p:spPr>
      </p:pic>
      <p:sp>
        <p:nvSpPr>
          <p:cNvPr id="6" name="Text 1"/>
          <p:cNvSpPr/>
          <p:nvPr/>
        </p:nvSpPr>
        <p:spPr>
          <a:xfrm>
            <a:off x="6091238" y="475298"/>
            <a:ext cx="6674406" cy="508159"/>
          </a:xfrm>
          <a:prstGeom prst="rect">
            <a:avLst/>
          </a:prstGeom>
          <a:noFill/>
          <a:ln/>
        </p:spPr>
        <p:txBody>
          <a:bodyPr wrap="none" rtlCol="0" anchor="t"/>
          <a:lstStyle/>
          <a:p>
            <a:pPr marL="0" indent="0">
              <a:lnSpc>
                <a:spcPts val="4002"/>
              </a:lnSpc>
              <a:buNone/>
            </a:pPr>
            <a:r>
              <a:rPr lang="en-US" sz="3202" b="1" dirty="0">
                <a:solidFill>
                  <a:srgbClr val="FFFFFF"/>
                </a:solidFill>
                <a:latin typeface="Nunito" pitchFamily="34" charset="0"/>
                <a:ea typeface="Nunito" pitchFamily="34" charset="-122"/>
                <a:cs typeface="Nunito" pitchFamily="34" charset="-120"/>
              </a:rPr>
              <a:t>Computer Programming and Coding</a:t>
            </a:r>
            <a:endParaRPr lang="en-US" sz="3202" dirty="0"/>
          </a:p>
        </p:txBody>
      </p:sp>
      <p:pic>
        <p:nvPicPr>
          <p:cNvPr id="7" name="Image 3" descr="preencoded.png"/>
          <p:cNvPicPr>
            <a:picLocks noChangeAspect="1"/>
          </p:cNvPicPr>
          <p:nvPr/>
        </p:nvPicPr>
        <p:blipFill>
          <a:blip r:embed="rId6"/>
          <a:stretch>
            <a:fillRect/>
          </a:stretch>
        </p:blipFill>
        <p:spPr>
          <a:xfrm>
            <a:off x="6091238" y="1242655"/>
            <a:ext cx="431959" cy="431959"/>
          </a:xfrm>
          <a:prstGeom prst="rect">
            <a:avLst/>
          </a:prstGeom>
        </p:spPr>
      </p:pic>
      <p:sp>
        <p:nvSpPr>
          <p:cNvPr id="8" name="Text 2"/>
          <p:cNvSpPr/>
          <p:nvPr/>
        </p:nvSpPr>
        <p:spPr>
          <a:xfrm>
            <a:off x="6091238" y="1847374"/>
            <a:ext cx="2327315"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Programming Languages</a:t>
            </a:r>
            <a:endParaRPr lang="en-US" sz="1601" dirty="0"/>
          </a:p>
        </p:txBody>
      </p:sp>
      <p:sp>
        <p:nvSpPr>
          <p:cNvPr id="9" name="Text 3"/>
          <p:cNvSpPr/>
          <p:nvPr/>
        </p:nvSpPr>
        <p:spPr>
          <a:xfrm>
            <a:off x="6091238" y="2205157"/>
            <a:ext cx="7934325" cy="276582"/>
          </a:xfrm>
          <a:prstGeom prst="rect">
            <a:avLst/>
          </a:prstGeom>
          <a:noFill/>
          <a:ln/>
        </p:spPr>
        <p:txBody>
          <a:bodyPr wrap="non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Syntax and rules for writing instructions that computers can understand and execute.</a:t>
            </a:r>
            <a:endParaRPr lang="en-US" sz="1361" dirty="0"/>
          </a:p>
        </p:txBody>
      </p:sp>
      <p:pic>
        <p:nvPicPr>
          <p:cNvPr id="10" name="Image 4" descr="preencoded.png"/>
          <p:cNvPicPr>
            <a:picLocks noChangeAspect="1"/>
          </p:cNvPicPr>
          <p:nvPr/>
        </p:nvPicPr>
        <p:blipFill>
          <a:blip r:embed="rId7"/>
          <a:stretch>
            <a:fillRect/>
          </a:stretch>
        </p:blipFill>
        <p:spPr>
          <a:xfrm>
            <a:off x="6091238" y="3000137"/>
            <a:ext cx="431959" cy="431959"/>
          </a:xfrm>
          <a:prstGeom prst="rect">
            <a:avLst/>
          </a:prstGeom>
        </p:spPr>
      </p:pic>
      <p:sp>
        <p:nvSpPr>
          <p:cNvPr id="11" name="Text 4"/>
          <p:cNvSpPr/>
          <p:nvPr/>
        </p:nvSpPr>
        <p:spPr>
          <a:xfrm>
            <a:off x="6091238" y="3604855"/>
            <a:ext cx="2033111"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Algorithms</a:t>
            </a:r>
            <a:endParaRPr lang="en-US" sz="1601" dirty="0"/>
          </a:p>
        </p:txBody>
      </p:sp>
      <p:sp>
        <p:nvSpPr>
          <p:cNvPr id="12" name="Text 5"/>
          <p:cNvSpPr/>
          <p:nvPr/>
        </p:nvSpPr>
        <p:spPr>
          <a:xfrm>
            <a:off x="6091238" y="3962638"/>
            <a:ext cx="7934325" cy="276582"/>
          </a:xfrm>
          <a:prstGeom prst="rect">
            <a:avLst/>
          </a:prstGeom>
          <a:noFill/>
          <a:ln/>
        </p:spPr>
        <p:txBody>
          <a:bodyPr wrap="non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Step-by-step procedures that solve specific problems or perform tasks.</a:t>
            </a:r>
            <a:endParaRPr lang="en-US" sz="1361" dirty="0"/>
          </a:p>
        </p:txBody>
      </p:sp>
      <p:pic>
        <p:nvPicPr>
          <p:cNvPr id="13" name="Image 5" descr="preencoded.png"/>
          <p:cNvPicPr>
            <a:picLocks noChangeAspect="1"/>
          </p:cNvPicPr>
          <p:nvPr/>
        </p:nvPicPr>
        <p:blipFill>
          <a:blip r:embed="rId8"/>
          <a:stretch>
            <a:fillRect/>
          </a:stretch>
        </p:blipFill>
        <p:spPr>
          <a:xfrm>
            <a:off x="6091238" y="4757618"/>
            <a:ext cx="431959" cy="431959"/>
          </a:xfrm>
          <a:prstGeom prst="rect">
            <a:avLst/>
          </a:prstGeom>
        </p:spPr>
      </p:pic>
      <p:sp>
        <p:nvSpPr>
          <p:cNvPr id="14" name="Text 6"/>
          <p:cNvSpPr/>
          <p:nvPr/>
        </p:nvSpPr>
        <p:spPr>
          <a:xfrm>
            <a:off x="6091238" y="5362337"/>
            <a:ext cx="2158008"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Testing and Debugging</a:t>
            </a:r>
            <a:endParaRPr lang="en-US" sz="1601" dirty="0"/>
          </a:p>
        </p:txBody>
      </p:sp>
      <p:sp>
        <p:nvSpPr>
          <p:cNvPr id="15" name="Text 7"/>
          <p:cNvSpPr/>
          <p:nvPr/>
        </p:nvSpPr>
        <p:spPr>
          <a:xfrm>
            <a:off x="6091238" y="5720120"/>
            <a:ext cx="7934325" cy="276582"/>
          </a:xfrm>
          <a:prstGeom prst="rect">
            <a:avLst/>
          </a:prstGeom>
          <a:noFill/>
          <a:ln/>
        </p:spPr>
        <p:txBody>
          <a:bodyPr wrap="non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Identifying and fixing errors in code to ensure programs function as intended.</a:t>
            </a:r>
            <a:endParaRPr lang="en-US" sz="1361" dirty="0"/>
          </a:p>
        </p:txBody>
      </p:sp>
      <p:pic>
        <p:nvPicPr>
          <p:cNvPr id="16" name="Image 6" descr="preencoded.png"/>
          <p:cNvPicPr>
            <a:picLocks noChangeAspect="1"/>
          </p:cNvPicPr>
          <p:nvPr/>
        </p:nvPicPr>
        <p:blipFill>
          <a:blip r:embed="rId9"/>
          <a:stretch>
            <a:fillRect/>
          </a:stretch>
        </p:blipFill>
        <p:spPr>
          <a:xfrm>
            <a:off x="6091238" y="6515100"/>
            <a:ext cx="431959" cy="431959"/>
          </a:xfrm>
          <a:prstGeom prst="rect">
            <a:avLst/>
          </a:prstGeom>
        </p:spPr>
      </p:pic>
      <p:sp>
        <p:nvSpPr>
          <p:cNvPr id="17" name="Text 8"/>
          <p:cNvSpPr/>
          <p:nvPr/>
        </p:nvSpPr>
        <p:spPr>
          <a:xfrm>
            <a:off x="6091238" y="7119818"/>
            <a:ext cx="2143244" cy="254198"/>
          </a:xfrm>
          <a:prstGeom prst="rect">
            <a:avLst/>
          </a:prstGeom>
          <a:noFill/>
          <a:ln/>
        </p:spPr>
        <p:txBody>
          <a:bodyPr wrap="none" rtlCol="0" anchor="t"/>
          <a:lstStyle/>
          <a:p>
            <a:pPr marL="0" indent="0" algn="l">
              <a:lnSpc>
                <a:spcPts val="2001"/>
              </a:lnSpc>
              <a:buNone/>
            </a:pPr>
            <a:r>
              <a:rPr lang="en-US" sz="1601" b="1" dirty="0">
                <a:solidFill>
                  <a:srgbClr val="FFFFFF"/>
                </a:solidFill>
                <a:latin typeface="Nunito" pitchFamily="34" charset="0"/>
                <a:ea typeface="Nunito" pitchFamily="34" charset="-122"/>
                <a:cs typeface="Nunito" pitchFamily="34" charset="-120"/>
              </a:rPr>
              <a:t>Software Development</a:t>
            </a:r>
            <a:endParaRPr lang="en-US" sz="1601" dirty="0"/>
          </a:p>
        </p:txBody>
      </p:sp>
      <p:sp>
        <p:nvSpPr>
          <p:cNvPr id="18" name="Text 9"/>
          <p:cNvSpPr/>
          <p:nvPr/>
        </p:nvSpPr>
        <p:spPr>
          <a:xfrm>
            <a:off x="6091238" y="7477601"/>
            <a:ext cx="7934325" cy="276582"/>
          </a:xfrm>
          <a:prstGeom prst="rect">
            <a:avLst/>
          </a:prstGeom>
          <a:noFill/>
          <a:ln/>
        </p:spPr>
        <p:txBody>
          <a:bodyPr wrap="none" rtlCol="0" anchor="t"/>
          <a:lstStyle/>
          <a:p>
            <a:pPr marL="0" indent="0" algn="l">
              <a:lnSpc>
                <a:spcPts val="2177"/>
              </a:lnSpc>
              <a:buNone/>
            </a:pPr>
            <a:r>
              <a:rPr lang="en-US" sz="1361" dirty="0">
                <a:solidFill>
                  <a:srgbClr val="FFFFFF"/>
                </a:solidFill>
                <a:latin typeface="PT Sans" pitchFamily="34" charset="0"/>
                <a:ea typeface="PT Sans" pitchFamily="34" charset="-122"/>
                <a:cs typeface="PT Sans" pitchFamily="34" charset="-120"/>
              </a:rPr>
              <a:t>The process of designing, building, and maintaining computer programs and applications.</a:t>
            </a:r>
            <a:endParaRPr lang="en-US" sz="1361"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5464" y="2783443"/>
            <a:ext cx="4923353" cy="2662714"/>
          </a:xfrm>
          <a:prstGeom prst="rect">
            <a:avLst/>
          </a:prstGeom>
        </p:spPr>
      </p:pic>
      <p:sp>
        <p:nvSpPr>
          <p:cNvPr id="6" name="Text 1"/>
          <p:cNvSpPr/>
          <p:nvPr/>
        </p:nvSpPr>
        <p:spPr>
          <a:xfrm>
            <a:off x="788194" y="814745"/>
            <a:ext cx="5619155" cy="662226"/>
          </a:xfrm>
          <a:prstGeom prst="rect">
            <a:avLst/>
          </a:prstGeom>
          <a:noFill/>
          <a:ln/>
        </p:spPr>
        <p:txBody>
          <a:bodyPr wrap="none" rtlCol="0" anchor="t"/>
          <a:lstStyle/>
          <a:p>
            <a:pPr marL="0" indent="0">
              <a:lnSpc>
                <a:spcPts val="5215"/>
              </a:lnSpc>
              <a:buNone/>
            </a:pPr>
            <a:r>
              <a:rPr lang="en-US" sz="4172" b="1" dirty="0">
                <a:solidFill>
                  <a:srgbClr val="FFFFFF"/>
                </a:solidFill>
                <a:latin typeface="Nunito" pitchFamily="34" charset="0"/>
                <a:ea typeface="Nunito" pitchFamily="34" charset="-122"/>
                <a:cs typeface="Nunito" pitchFamily="34" charset="-120"/>
              </a:rPr>
              <a:t>Emerging Technologies</a:t>
            </a:r>
            <a:endParaRPr lang="en-US" sz="4172" dirty="0"/>
          </a:p>
        </p:txBody>
      </p:sp>
      <p:pic>
        <p:nvPicPr>
          <p:cNvPr id="7" name="Image 3" descr="preencoded.png"/>
          <p:cNvPicPr>
            <a:picLocks noChangeAspect="1"/>
          </p:cNvPicPr>
          <p:nvPr/>
        </p:nvPicPr>
        <p:blipFill>
          <a:blip r:embed="rId6"/>
          <a:stretch>
            <a:fillRect/>
          </a:stretch>
        </p:blipFill>
        <p:spPr>
          <a:xfrm>
            <a:off x="788194" y="1814751"/>
            <a:ext cx="1125974" cy="1801535"/>
          </a:xfrm>
          <a:prstGeom prst="rect">
            <a:avLst/>
          </a:prstGeom>
        </p:spPr>
      </p:pic>
      <p:sp>
        <p:nvSpPr>
          <p:cNvPr id="8" name="Text 2"/>
          <p:cNvSpPr/>
          <p:nvPr/>
        </p:nvSpPr>
        <p:spPr>
          <a:xfrm>
            <a:off x="2251948" y="2039898"/>
            <a:ext cx="2649379" cy="331113"/>
          </a:xfrm>
          <a:prstGeom prst="rect">
            <a:avLst/>
          </a:prstGeom>
          <a:noFill/>
          <a:ln/>
        </p:spPr>
        <p:txBody>
          <a:bodyPr wrap="none" rtlCol="0" anchor="t"/>
          <a:lstStyle/>
          <a:p>
            <a:pPr marL="0" indent="0" algn="l">
              <a:lnSpc>
                <a:spcPts val="2608"/>
              </a:lnSpc>
              <a:buNone/>
            </a:pPr>
            <a:r>
              <a:rPr lang="en-US" sz="2086" b="1" dirty="0">
                <a:solidFill>
                  <a:srgbClr val="FFFFFF"/>
                </a:solidFill>
                <a:latin typeface="Nunito" pitchFamily="34" charset="0"/>
                <a:ea typeface="Nunito" pitchFamily="34" charset="-122"/>
                <a:cs typeface="Nunito" pitchFamily="34" charset="-120"/>
              </a:rPr>
              <a:t>Artificial Intelligence</a:t>
            </a:r>
            <a:endParaRPr lang="en-US" sz="2086" dirty="0"/>
          </a:p>
        </p:txBody>
      </p:sp>
      <p:sp>
        <p:nvSpPr>
          <p:cNvPr id="9" name="Text 3"/>
          <p:cNvSpPr/>
          <p:nvPr/>
        </p:nvSpPr>
        <p:spPr>
          <a:xfrm>
            <a:off x="2251948" y="2506028"/>
            <a:ext cx="6103858" cy="720328"/>
          </a:xfrm>
          <a:prstGeom prst="rect">
            <a:avLst/>
          </a:prstGeom>
          <a:noFill/>
          <a:ln/>
        </p:spPr>
        <p:txBody>
          <a:bodyPr wrap="square" rtlCol="0" anchor="t"/>
          <a:lstStyle/>
          <a:p>
            <a:pPr marL="0" indent="0" algn="l">
              <a:lnSpc>
                <a:spcPts val="2837"/>
              </a:lnSpc>
              <a:buNone/>
            </a:pPr>
            <a:r>
              <a:rPr lang="en-US" sz="1773" dirty="0">
                <a:solidFill>
                  <a:srgbClr val="FFFFFF"/>
                </a:solidFill>
                <a:latin typeface="PT Sans" pitchFamily="34" charset="0"/>
                <a:ea typeface="PT Sans" pitchFamily="34" charset="-122"/>
                <a:cs typeface="PT Sans" pitchFamily="34" charset="-120"/>
              </a:rPr>
              <a:t>Machines that can learn and make decisions like humans, powering intelligent assistants and autonomous systems.</a:t>
            </a:r>
            <a:endParaRPr lang="en-US" sz="1773" dirty="0"/>
          </a:p>
        </p:txBody>
      </p:sp>
      <p:pic>
        <p:nvPicPr>
          <p:cNvPr id="10" name="Image 4" descr="preencoded.png"/>
          <p:cNvPicPr>
            <a:picLocks noChangeAspect="1"/>
          </p:cNvPicPr>
          <p:nvPr/>
        </p:nvPicPr>
        <p:blipFill>
          <a:blip r:embed="rId7"/>
          <a:stretch>
            <a:fillRect/>
          </a:stretch>
        </p:blipFill>
        <p:spPr>
          <a:xfrm>
            <a:off x="788194" y="3616285"/>
            <a:ext cx="1125974" cy="1801535"/>
          </a:xfrm>
          <a:prstGeom prst="rect">
            <a:avLst/>
          </a:prstGeom>
        </p:spPr>
      </p:pic>
      <p:sp>
        <p:nvSpPr>
          <p:cNvPr id="11" name="Text 4"/>
          <p:cNvSpPr/>
          <p:nvPr/>
        </p:nvSpPr>
        <p:spPr>
          <a:xfrm>
            <a:off x="2251948" y="3841433"/>
            <a:ext cx="2649379" cy="331113"/>
          </a:xfrm>
          <a:prstGeom prst="rect">
            <a:avLst/>
          </a:prstGeom>
          <a:noFill/>
          <a:ln/>
        </p:spPr>
        <p:txBody>
          <a:bodyPr wrap="none" rtlCol="0" anchor="t"/>
          <a:lstStyle/>
          <a:p>
            <a:pPr marL="0" indent="0" algn="l">
              <a:lnSpc>
                <a:spcPts val="2608"/>
              </a:lnSpc>
              <a:buNone/>
            </a:pPr>
            <a:r>
              <a:rPr lang="en-US" sz="2086" b="1" dirty="0">
                <a:solidFill>
                  <a:srgbClr val="FFFFFF"/>
                </a:solidFill>
                <a:latin typeface="Nunito" pitchFamily="34" charset="0"/>
                <a:ea typeface="Nunito" pitchFamily="34" charset="-122"/>
                <a:cs typeface="Nunito" pitchFamily="34" charset="-120"/>
              </a:rPr>
              <a:t>Internet of Things</a:t>
            </a:r>
            <a:endParaRPr lang="en-US" sz="2086" dirty="0"/>
          </a:p>
        </p:txBody>
      </p:sp>
      <p:sp>
        <p:nvSpPr>
          <p:cNvPr id="12" name="Text 5"/>
          <p:cNvSpPr/>
          <p:nvPr/>
        </p:nvSpPr>
        <p:spPr>
          <a:xfrm>
            <a:off x="2251948" y="4307562"/>
            <a:ext cx="6103858" cy="720328"/>
          </a:xfrm>
          <a:prstGeom prst="rect">
            <a:avLst/>
          </a:prstGeom>
          <a:noFill/>
          <a:ln/>
        </p:spPr>
        <p:txBody>
          <a:bodyPr wrap="square" rtlCol="0" anchor="t"/>
          <a:lstStyle/>
          <a:p>
            <a:pPr marL="0" indent="0" algn="l">
              <a:lnSpc>
                <a:spcPts val="2837"/>
              </a:lnSpc>
              <a:buNone/>
            </a:pPr>
            <a:r>
              <a:rPr lang="en-US" sz="1773" dirty="0">
                <a:solidFill>
                  <a:srgbClr val="FFFFFF"/>
                </a:solidFill>
                <a:latin typeface="PT Sans" pitchFamily="34" charset="0"/>
                <a:ea typeface="PT Sans" pitchFamily="34" charset="-122"/>
                <a:cs typeface="PT Sans" pitchFamily="34" charset="-120"/>
              </a:rPr>
              <a:t>The network of connected devices that can gather and exchange data, enabling smart homes, cities, and industries.</a:t>
            </a:r>
            <a:endParaRPr lang="en-US" sz="1773" dirty="0"/>
          </a:p>
        </p:txBody>
      </p:sp>
      <p:pic>
        <p:nvPicPr>
          <p:cNvPr id="13" name="Image 5" descr="preencoded.png"/>
          <p:cNvPicPr>
            <a:picLocks noChangeAspect="1"/>
          </p:cNvPicPr>
          <p:nvPr/>
        </p:nvPicPr>
        <p:blipFill>
          <a:blip r:embed="rId8"/>
          <a:stretch>
            <a:fillRect/>
          </a:stretch>
        </p:blipFill>
        <p:spPr>
          <a:xfrm>
            <a:off x="788194" y="5417820"/>
            <a:ext cx="1125974" cy="1996916"/>
          </a:xfrm>
          <a:prstGeom prst="rect">
            <a:avLst/>
          </a:prstGeom>
        </p:spPr>
      </p:pic>
      <p:sp>
        <p:nvSpPr>
          <p:cNvPr id="14" name="Text 6"/>
          <p:cNvSpPr/>
          <p:nvPr/>
        </p:nvSpPr>
        <p:spPr>
          <a:xfrm>
            <a:off x="2251948" y="5642967"/>
            <a:ext cx="2649379" cy="331113"/>
          </a:xfrm>
          <a:prstGeom prst="rect">
            <a:avLst/>
          </a:prstGeom>
          <a:noFill/>
          <a:ln/>
        </p:spPr>
        <p:txBody>
          <a:bodyPr wrap="none" rtlCol="0" anchor="t"/>
          <a:lstStyle/>
          <a:p>
            <a:pPr marL="0" indent="0" algn="l">
              <a:lnSpc>
                <a:spcPts val="2608"/>
              </a:lnSpc>
              <a:buNone/>
            </a:pPr>
            <a:r>
              <a:rPr lang="en-US" sz="2086" b="1" dirty="0">
                <a:solidFill>
                  <a:srgbClr val="FFFFFF"/>
                </a:solidFill>
                <a:latin typeface="Nunito" pitchFamily="34" charset="0"/>
                <a:ea typeface="Nunito" pitchFamily="34" charset="-122"/>
                <a:cs typeface="Nunito" pitchFamily="34" charset="-120"/>
              </a:rPr>
              <a:t>Quantum Computing</a:t>
            </a:r>
            <a:endParaRPr lang="en-US" sz="2086" dirty="0"/>
          </a:p>
        </p:txBody>
      </p:sp>
      <p:sp>
        <p:nvSpPr>
          <p:cNvPr id="15" name="Text 7"/>
          <p:cNvSpPr/>
          <p:nvPr/>
        </p:nvSpPr>
        <p:spPr>
          <a:xfrm>
            <a:off x="2251948" y="6109097"/>
            <a:ext cx="6103858" cy="1080492"/>
          </a:xfrm>
          <a:prstGeom prst="rect">
            <a:avLst/>
          </a:prstGeom>
          <a:noFill/>
          <a:ln/>
        </p:spPr>
        <p:txBody>
          <a:bodyPr wrap="square" rtlCol="0" anchor="t"/>
          <a:lstStyle/>
          <a:p>
            <a:pPr marL="0" indent="0" algn="l">
              <a:lnSpc>
                <a:spcPts val="2837"/>
              </a:lnSpc>
              <a:buNone/>
            </a:pPr>
            <a:r>
              <a:rPr lang="en-US" sz="1773" dirty="0">
                <a:solidFill>
                  <a:srgbClr val="FFFFFF"/>
                </a:solidFill>
                <a:latin typeface="PT Sans" pitchFamily="34" charset="0"/>
                <a:ea typeface="PT Sans" pitchFamily="34" charset="-122"/>
                <a:cs typeface="PT Sans" pitchFamily="34" charset="-120"/>
              </a:rPr>
              <a:t>Harnessing the principles of quantum mechanics to perform computations far beyond the capabilities of classical computers.</a:t>
            </a:r>
            <a:endParaRPr lang="en-US" sz="1773"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968693" y="4517112"/>
            <a:ext cx="674131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Conclusion and Summary</a:t>
            </a:r>
            <a:endParaRPr lang="en-US" sz="4574" dirty="0"/>
          </a:p>
        </p:txBody>
      </p:sp>
      <p:sp>
        <p:nvSpPr>
          <p:cNvPr id="6" name="Text 2"/>
          <p:cNvSpPr/>
          <p:nvPr/>
        </p:nvSpPr>
        <p:spPr>
          <a:xfrm>
            <a:off x="968693" y="5613440"/>
            <a:ext cx="12692896" cy="118514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 In this presentation, we've explored the foundational elements of computers, from hardware and software to networking and data management. As technology continues to evolve, emerging innovations are poised to transform how we live, work, and interact with the digital world.</a:t>
            </a:r>
            <a:endParaRPr lang="en-US" sz="1944"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513</Words>
  <Application>Microsoft Office PowerPoint</Application>
  <PresentationFormat>Custom</PresentationFormat>
  <Paragraphs>65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BIJWASAN7</cp:lastModifiedBy>
  <cp:revision>3</cp:revision>
  <dcterms:created xsi:type="dcterms:W3CDTF">2024-08-08T10:48:19Z</dcterms:created>
  <dcterms:modified xsi:type="dcterms:W3CDTF">2024-08-08T11:00:19Z</dcterms:modified>
</cp:coreProperties>
</file>